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9"/>
  </p:notesMasterIdLst>
  <p:sldIdLst>
    <p:sldId id="256" r:id="rId2"/>
    <p:sldId id="261" r:id="rId3"/>
    <p:sldId id="259" r:id="rId4"/>
    <p:sldId id="263" r:id="rId5"/>
    <p:sldId id="27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66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260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7" r:id="rId56"/>
    <p:sldId id="336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275" r:id="rId86"/>
    <p:sldId id="281" r:id="rId87"/>
    <p:sldId id="282" r:id="rId8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Kulim Park" pitchFamily="2" charset="77"/>
      <p:regular r:id="rId94"/>
      <p:bold r:id="rId95"/>
      <p:italic r:id="rId96"/>
      <p:boldItalic r:id="rId97"/>
    </p:embeddedFont>
    <p:embeddedFont>
      <p:font typeface="Kulim Park Light" pitchFamily="2" charset="77"/>
      <p:regular r:id="rId98"/>
      <p:bold r:id="rId99"/>
      <p:italic r:id="rId100"/>
      <p:boldItalic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  <a:srgbClr val="009193"/>
    <a:srgbClr val="4E8F00"/>
    <a:srgbClr val="009051"/>
    <a:srgbClr val="00FA00"/>
    <a:srgbClr val="73FB79"/>
    <a:srgbClr val="73FDD6"/>
    <a:srgbClr val="011893"/>
    <a:srgbClr val="FF2F92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C11C5-017D-472C-9EF3-98BAED64EA50}">
  <a:tblStyle styleId="{239C11C5-017D-472C-9EF3-98BAED64EA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4"/>
    <p:restoredTop sz="94676"/>
  </p:normalViewPr>
  <p:slideViewPr>
    <p:cSldViewPr snapToGrid="0" snapToObjects="1">
      <p:cViewPr varScale="1">
        <p:scale>
          <a:sx n="135" d="100"/>
          <a:sy n="135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62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02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2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463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91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46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11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48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9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765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778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180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267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161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50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653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532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90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01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455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66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27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431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380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213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38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757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42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91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257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465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2205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721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707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507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191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207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56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266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331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9030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3740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4260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8399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080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2897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9758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39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201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905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7010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5574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060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0958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0402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10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1034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748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22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955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2758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6379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6898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0094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8699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6875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4232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55170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3801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61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99915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0312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25509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6249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1499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5539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7cb00e2f6_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7cb00e2f6_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5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rners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10" name="Google Shape;110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https://upload.wikimedia.org/wikipedia/commons/thumb/e/ed/Catherine-Laborde-tf1.jpg/330px-Catherine-Laborde-tf1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https://resize-pdm.francedimanche.ladmedia.fr/rcrop/635,500/img/2019-01/davant-sophie-20190114.jpg?version=v1" TargetMode="Externa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qpqiTMUE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459557" y="1195903"/>
            <a:ext cx="4112443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</a:t>
            </a:r>
            <a:r>
              <a:rPr lang="en" dirty="0" err="1"/>
              <a:t>Chambre</a:t>
            </a:r>
            <a:r>
              <a:rPr lang="en" dirty="0"/>
              <a:t> des </a:t>
            </a:r>
            <a:r>
              <a:rPr lang="en" dirty="0" err="1"/>
              <a:t>merveilles</a:t>
            </a:r>
            <a:r>
              <a:rPr lang="en" dirty="0"/>
              <a:t>.</a:t>
            </a:r>
            <a:br>
              <a:rPr lang="en" dirty="0"/>
            </a:br>
            <a:br>
              <a:rPr lang="en" dirty="0"/>
            </a:br>
            <a:r>
              <a:rPr lang="en" sz="2800" dirty="0"/>
              <a:t>Julien </a:t>
            </a:r>
            <a:r>
              <a:rPr lang="en" sz="2800" dirty="0" err="1"/>
              <a:t>Sandrel</a:t>
            </a:r>
            <a:endParaRPr sz="2800" dirty="0"/>
          </a:p>
        </p:txBody>
      </p:sp>
      <p:grpSp>
        <p:nvGrpSpPr>
          <p:cNvPr id="3" name="Google Shape;1059;p40">
            <a:extLst>
              <a:ext uri="{FF2B5EF4-FFF2-40B4-BE49-F238E27FC236}">
                <a16:creationId xmlns:a16="http://schemas.microsoft.com/office/drawing/2014/main" id="{9E6E0377-4674-094C-AD78-C7AA7528696E}"/>
              </a:ext>
            </a:extLst>
          </p:cNvPr>
          <p:cNvGrpSpPr/>
          <p:nvPr/>
        </p:nvGrpSpPr>
        <p:grpSpPr>
          <a:xfrm>
            <a:off x="1083161" y="559508"/>
            <a:ext cx="2338767" cy="731964"/>
            <a:chOff x="3042485" y="5594633"/>
            <a:chExt cx="2159652" cy="510557"/>
          </a:xfrm>
        </p:grpSpPr>
        <p:sp>
          <p:nvSpPr>
            <p:cNvPr id="4" name="Google Shape;1060;p40">
              <a:extLst>
                <a:ext uri="{FF2B5EF4-FFF2-40B4-BE49-F238E27FC236}">
                  <a16:creationId xmlns:a16="http://schemas.microsoft.com/office/drawing/2014/main" id="{F46A6F92-D150-564A-ADF5-D52B065DDDCA}"/>
                </a:ext>
              </a:extLst>
            </p:cNvPr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61;p40">
              <a:extLst>
                <a:ext uri="{FF2B5EF4-FFF2-40B4-BE49-F238E27FC236}">
                  <a16:creationId xmlns:a16="http://schemas.microsoft.com/office/drawing/2014/main" id="{6F8D2BF2-07AE-A749-A827-99A0AD6185E8}"/>
                </a:ext>
              </a:extLst>
            </p:cNvPr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62;p40">
              <a:extLst>
                <a:ext uri="{FF2B5EF4-FFF2-40B4-BE49-F238E27FC236}">
                  <a16:creationId xmlns:a16="http://schemas.microsoft.com/office/drawing/2014/main" id="{BD04568C-B7CE-C84E-83A2-EFC7F4C46AED}"/>
                </a:ext>
              </a:extLst>
            </p:cNvPr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063;p40">
              <a:extLst>
                <a:ext uri="{FF2B5EF4-FFF2-40B4-BE49-F238E27FC236}">
                  <a16:creationId xmlns:a16="http://schemas.microsoft.com/office/drawing/2014/main" id="{77CD4CB3-07AE-CF4B-B093-FF6430102939}"/>
                </a:ext>
              </a:extLst>
            </p:cNvPr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64;p40">
              <a:extLst>
                <a:ext uri="{FF2B5EF4-FFF2-40B4-BE49-F238E27FC236}">
                  <a16:creationId xmlns:a16="http://schemas.microsoft.com/office/drawing/2014/main" id="{2058637B-590F-D64B-B358-45F6DFFED309}"/>
                </a:ext>
              </a:extLst>
            </p:cNvPr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65;p40">
              <a:extLst>
                <a:ext uri="{FF2B5EF4-FFF2-40B4-BE49-F238E27FC236}">
                  <a16:creationId xmlns:a16="http://schemas.microsoft.com/office/drawing/2014/main" id="{8D9CBC1E-5433-5345-B3C9-89D8BFED9238}"/>
                </a:ext>
              </a:extLst>
            </p:cNvPr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66;p40">
              <a:extLst>
                <a:ext uri="{FF2B5EF4-FFF2-40B4-BE49-F238E27FC236}">
                  <a16:creationId xmlns:a16="http://schemas.microsoft.com/office/drawing/2014/main" id="{006821CF-E0FD-A94C-BFFA-D170A9AA7EE7}"/>
                </a:ext>
              </a:extLst>
            </p:cNvPr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67;p40">
              <a:extLst>
                <a:ext uri="{FF2B5EF4-FFF2-40B4-BE49-F238E27FC236}">
                  <a16:creationId xmlns:a16="http://schemas.microsoft.com/office/drawing/2014/main" id="{7296BD35-4612-914A-B29C-3AE227570B58}"/>
                </a:ext>
              </a:extLst>
            </p:cNvPr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68;p40">
              <a:extLst>
                <a:ext uri="{FF2B5EF4-FFF2-40B4-BE49-F238E27FC236}">
                  <a16:creationId xmlns:a16="http://schemas.microsoft.com/office/drawing/2014/main" id="{9EBCF42C-BA98-2147-90D8-2C4743C7DDC8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69;p40">
              <a:extLst>
                <a:ext uri="{FF2B5EF4-FFF2-40B4-BE49-F238E27FC236}">
                  <a16:creationId xmlns:a16="http://schemas.microsoft.com/office/drawing/2014/main" id="{B63DF97C-4DB3-7F49-8EE4-A6F59C671117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70;p40">
              <a:extLst>
                <a:ext uri="{FF2B5EF4-FFF2-40B4-BE49-F238E27FC236}">
                  <a16:creationId xmlns:a16="http://schemas.microsoft.com/office/drawing/2014/main" id="{39ADAB65-97AD-1049-8936-8C079A351D56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71;p40">
              <a:extLst>
                <a:ext uri="{FF2B5EF4-FFF2-40B4-BE49-F238E27FC236}">
                  <a16:creationId xmlns:a16="http://schemas.microsoft.com/office/drawing/2014/main" id="{94F686D2-F3F3-024C-A63B-248CBD6C2599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72;p40">
              <a:extLst>
                <a:ext uri="{FF2B5EF4-FFF2-40B4-BE49-F238E27FC236}">
                  <a16:creationId xmlns:a16="http://schemas.microsoft.com/office/drawing/2014/main" id="{B4CEED8A-420D-0049-949E-0110890FF4DF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73;p40">
              <a:extLst>
                <a:ext uri="{FF2B5EF4-FFF2-40B4-BE49-F238E27FC236}">
                  <a16:creationId xmlns:a16="http://schemas.microsoft.com/office/drawing/2014/main" id="{A433AF22-C826-4141-8F4E-E3B4455D1068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74;p40">
              <a:extLst>
                <a:ext uri="{FF2B5EF4-FFF2-40B4-BE49-F238E27FC236}">
                  <a16:creationId xmlns:a16="http://schemas.microsoft.com/office/drawing/2014/main" id="{BAE1B61C-E248-184F-951C-AB8FFE1DD54D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931;p40">
            <a:extLst>
              <a:ext uri="{FF2B5EF4-FFF2-40B4-BE49-F238E27FC236}">
                <a16:creationId xmlns:a16="http://schemas.microsoft.com/office/drawing/2014/main" id="{BC5ED0E3-6E79-0040-8A33-0CC40F1F4018}"/>
              </a:ext>
            </a:extLst>
          </p:cNvPr>
          <p:cNvGrpSpPr/>
          <p:nvPr/>
        </p:nvGrpSpPr>
        <p:grpSpPr>
          <a:xfrm>
            <a:off x="3294412" y="3947597"/>
            <a:ext cx="445767" cy="359478"/>
            <a:chOff x="2595501" y="3253725"/>
            <a:chExt cx="720141" cy="580739"/>
          </a:xfrm>
        </p:grpSpPr>
        <p:sp>
          <p:nvSpPr>
            <p:cNvPr id="20" name="Google Shape;932;p40">
              <a:extLst>
                <a:ext uri="{FF2B5EF4-FFF2-40B4-BE49-F238E27FC236}">
                  <a16:creationId xmlns:a16="http://schemas.microsoft.com/office/drawing/2014/main" id="{ABBFDE2D-2E19-DA44-AB9D-12E4BF748123}"/>
                </a:ext>
              </a:extLst>
            </p:cNvPr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33;p40">
              <a:extLst>
                <a:ext uri="{FF2B5EF4-FFF2-40B4-BE49-F238E27FC236}">
                  <a16:creationId xmlns:a16="http://schemas.microsoft.com/office/drawing/2014/main" id="{EC2B9EF4-F7CA-794E-BB69-BF4C22DD3954}"/>
                </a:ext>
              </a:extLst>
            </p:cNvPr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34;p40">
              <a:extLst>
                <a:ext uri="{FF2B5EF4-FFF2-40B4-BE49-F238E27FC236}">
                  <a16:creationId xmlns:a16="http://schemas.microsoft.com/office/drawing/2014/main" id="{BCE37FAB-062C-A84C-903E-776519E9715D}"/>
                </a:ext>
              </a:extLst>
            </p:cNvPr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35;p40">
              <a:extLst>
                <a:ext uri="{FF2B5EF4-FFF2-40B4-BE49-F238E27FC236}">
                  <a16:creationId xmlns:a16="http://schemas.microsoft.com/office/drawing/2014/main" id="{CB9170D7-E6ED-124C-ABD7-64D3F803FF83}"/>
                </a:ext>
              </a:extLst>
            </p:cNvPr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2651501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2.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Chapitre 2 : EEG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604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06491"/>
              </p:ext>
            </p:extLst>
          </p:nvPr>
        </p:nvGraphicFramePr>
        <p:xfrm>
          <a:off x="710473" y="956318"/>
          <a:ext cx="5118202" cy="194358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horde</a:t>
                      </a:r>
                      <a:endParaRPr lang="en-FR" sz="1400" b="0" i="0" u="none" strike="noStrike" cap="none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serein</a:t>
                      </a:r>
                      <a:endParaRPr lang="en-FR" sz="1400" b="0" i="0" u="none" strike="noStrike" cap="none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Freiner des quatre fers</a:t>
                      </a:r>
                      <a:r>
                        <a:rPr lang="en-FR" sz="1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fr-FR" sz="1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FR" sz="1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big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group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Peaceful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stop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completely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15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Quels sont les trois types de bombes dont parle Thelma ? Donnez une définition pour chaque type de bombe. </a:t>
            </a:r>
          </a:p>
          <a:p>
            <a:endParaRPr lang="fr-FR" sz="1400" dirty="0"/>
          </a:p>
          <a:p>
            <a:pPr lvl="1"/>
            <a:r>
              <a:rPr lang="fr-FR" sz="1400" dirty="0"/>
              <a:t>..................................................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..................................................</a:t>
            </a:r>
          </a:p>
          <a:p>
            <a:pPr lvl="1"/>
            <a:endParaRPr lang="fr-FR" sz="1400" dirty="0"/>
          </a:p>
          <a:p>
            <a:pPr marL="546100" lvl="1" indent="0">
              <a:buNone/>
            </a:pP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..................................................</a:t>
            </a:r>
          </a:p>
          <a:p>
            <a:pPr lvl="1"/>
            <a:endParaRPr lang="fr-FR" sz="1400" dirty="0"/>
          </a:p>
          <a:p>
            <a:pPr lvl="1"/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44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2651501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3.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00B0F0"/>
                </a:solidFill>
              </a:rPr>
              <a:t>Chapitre 3 : Juste après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00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85945"/>
              </p:ext>
            </p:extLst>
          </p:nvPr>
        </p:nvGraphicFramePr>
        <p:xfrm>
          <a:off x="710473" y="956318"/>
          <a:ext cx="5118202" cy="194358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Nauséabond(e)</a:t>
                      </a:r>
                      <a:endParaRPr lang="en-FR" sz="1400" b="0" i="0" u="none" strike="noStrike" cap="none" dirty="0">
                        <a:solidFill>
                          <a:srgbClr val="00B0F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hérisser</a:t>
                      </a:r>
                      <a:endParaRPr lang="en-FR" sz="1400" b="0" i="0" u="none" strike="noStrike" cap="none" dirty="0">
                        <a:solidFill>
                          <a:srgbClr val="00B0F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fossette</a:t>
                      </a:r>
                      <a:endParaRPr lang="en-FR" sz="1400" b="0" i="0" u="none" strike="noStrike" cap="none" dirty="0">
                        <a:solidFill>
                          <a:srgbClr val="00B0F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That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smells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very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bristle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dimple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1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Qu’apprend-on sur la personne qui a fait l’accident ?</a:t>
            </a:r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La réaction de Thelma vous paraît-elle normale ? Pourquoi ?</a:t>
            </a:r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réalise Thelma par rapport à son téléphone ? </a:t>
            </a:r>
          </a:p>
          <a:p>
            <a:pPr marL="88900" indent="0">
              <a:buNone/>
            </a:pPr>
            <a:endParaRPr lang="fr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Quels sont les objectifs que se fixe Thelma ? Vous paraissent-ils logiques ?</a:t>
            </a:r>
          </a:p>
          <a:p>
            <a:pPr lvl="1"/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51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4.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Chapitre 4 : Ô capitaine ! Mon capitaine !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294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A quoi fait référence le titre du chapitre ? Pourquoi à votre avis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peut-on dire de l’environnement de travail de Thelma (p. 50-51) ?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Comment est décrit le patron ? Pourquoi n’a-t-on pas son nom à votre avis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Comment se passe la présentation de Thelma ? Auriez-vous fait pareil ?</a:t>
            </a:r>
            <a:endParaRPr lang="en-FR" sz="1400" dirty="0"/>
          </a:p>
          <a:p>
            <a:pPr lvl="1"/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75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5.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FF85FF"/>
                </a:solidFill>
              </a:rPr>
              <a:t>Chapitre 5 : Que mon cœur lâche. 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281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19"/>
              </p:ext>
            </p:extLst>
          </p:nvPr>
        </p:nvGraphicFramePr>
        <p:xfrm>
          <a:off x="710473" y="956318"/>
          <a:ext cx="5118202" cy="194358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85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mufle</a:t>
                      </a:r>
                      <a:endParaRPr lang="en-FR" sz="1400" b="0" i="0" u="none" strike="noStrike" cap="none" dirty="0">
                        <a:solidFill>
                          <a:srgbClr val="FF85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85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vénérer</a:t>
                      </a:r>
                      <a:endParaRPr lang="en-FR" sz="1400" b="0" i="0" u="none" strike="noStrike" cap="none" dirty="0">
                        <a:solidFill>
                          <a:srgbClr val="FF85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85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gifle</a:t>
                      </a:r>
                      <a:endParaRPr lang="en-FR" sz="1400" b="0" i="0" u="none" strike="noStrike" cap="none" dirty="0">
                        <a:solidFill>
                          <a:srgbClr val="FF85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85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coqueluche</a:t>
                      </a:r>
                      <a:endParaRPr lang="en-FR" sz="1400" b="0" i="0" u="none" strike="noStrike" cap="none" dirty="0">
                        <a:solidFill>
                          <a:srgbClr val="FF85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rude man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worship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slap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favourite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person</a:t>
                      </a:r>
                      <a:r>
                        <a:rPr lang="en-FR" sz="1100" dirty="0">
                          <a:effectLst/>
                        </a:rPr>
                        <a:t> 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Que vous évoque le titre ? Essayez d’imaginer de quoi peut parler le livre.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Regardez la page de couverture. Que vous évoque-t-elle ? Quels sentiments ou impressions crée-t-elle ?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Pourquoi Thelma va-t-elle chez l’avocat ? Que se passe-t-il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« solution » Thelma trouve-t-elle à sa tristesse ? En quoi est-ce dangereux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lui apprend le docteur sur l’état de Louis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va Thelma en sortant de l’hôpital ? Dans quel état est-elle à la fin de la soirée ? </a:t>
            </a:r>
            <a:endParaRPr lang="en-FR" sz="1400" dirty="0"/>
          </a:p>
          <a:p>
            <a:pPr lvl="1"/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73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6.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FF2F92"/>
                </a:solidFill>
              </a:rPr>
              <a:t>Chapitre 6 : Résiste. + </a:t>
            </a:r>
            <a:r>
              <a:rPr lang="fr-FR" dirty="0" err="1">
                <a:solidFill>
                  <a:srgbClr val="FF2F92"/>
                </a:solidFill>
              </a:rPr>
              <a:t>Breaking</a:t>
            </a:r>
            <a:r>
              <a:rPr lang="fr-FR" dirty="0">
                <a:solidFill>
                  <a:srgbClr val="FF2F92"/>
                </a:solidFill>
              </a:rPr>
              <a:t> news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504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40015"/>
              </p:ext>
            </p:extLst>
          </p:nvPr>
        </p:nvGraphicFramePr>
        <p:xfrm>
          <a:off x="710473" y="956318"/>
          <a:ext cx="5118202" cy="385584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trombine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litron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loque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incongruité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Madeleine de Proust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Odile et Odette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Lourd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tronche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FF2F9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Il n’y a pas le feu au lac</a:t>
                      </a:r>
                      <a:endParaRPr lang="en-FR" sz="1400" b="0" i="0" u="none" strike="noStrike" cap="none" dirty="0">
                        <a:solidFill>
                          <a:srgbClr val="FF2F9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face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liter of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alcohol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wreck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incongruity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memory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Swan Lake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Annoying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face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There is no rush</a:t>
                      </a:r>
                      <a:r>
                        <a:rPr lang="en-FR" sz="1100" dirty="0">
                          <a:effectLst/>
                        </a:rPr>
                        <a:t> 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17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Qui vient s’installer chez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Qu’a-t-elle jeté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Comment pouvez-vous décrire la relation entre Thelma et sa mère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surnom Odette donne-t-elle à Thelma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parle dans </a:t>
            </a:r>
            <a:r>
              <a:rPr lang="fr-FR" sz="1400" i="1" dirty="0" err="1"/>
              <a:t>Breaking</a:t>
            </a:r>
            <a:r>
              <a:rPr lang="fr-FR" sz="1400" i="1" dirty="0"/>
              <a:t> news </a:t>
            </a:r>
            <a:r>
              <a:rPr lang="fr-FR" sz="1400" dirty="0"/>
              <a:t>?</a:t>
            </a:r>
            <a:r>
              <a:rPr lang="en-FR" sz="1400" dirty="0"/>
              <a:t> </a:t>
            </a:r>
            <a:r>
              <a:rPr lang="fr-FR" sz="1400" dirty="0"/>
              <a:t>Et pourquoi pleure-t-il à la fin ?</a:t>
            </a:r>
            <a:endParaRPr lang="en-FR" sz="1400" dirty="0"/>
          </a:p>
          <a:p>
            <a:pPr lvl="1"/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7.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Chapitre 7 : L’envie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12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38101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/>
        </p:nvGraphicFramePr>
        <p:xfrm>
          <a:off x="648335" y="1050346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6343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Que trouve Thelma dans la chambre de Louis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lien pouvez-vous faire avec le titre du livre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est le rôle de ce carnet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décision prend Thelma pour aider Louis ?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344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8.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011893"/>
                </a:solidFill>
              </a:rPr>
              <a:t>Chapitre 8 : Tokyo, c’est loin. 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055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58594"/>
              </p:ext>
            </p:extLst>
          </p:nvPr>
        </p:nvGraphicFramePr>
        <p:xfrm>
          <a:off x="917862" y="948626"/>
          <a:ext cx="5118202" cy="324624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Sophie </a:t>
                      </a:r>
                      <a:r>
                        <a:rPr lang="fr-FR" sz="1400" b="0" i="0" u="none" strike="noStrike" cap="none" dirty="0" err="1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Davant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Catherine Laborde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1189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faire chouchouter</a:t>
                      </a:r>
                      <a:endParaRPr lang="en-FR" sz="1400" b="0" i="0" u="none" strike="noStrike" cap="none" dirty="0">
                        <a:solidFill>
                          <a:srgbClr val="01189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r>
                        <a:rPr lang="en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newsreader and journalist (France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Télévision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channel)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weather presenter (TF1 channel)</a:t>
                      </a:r>
                    </a:p>
                    <a:p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let someone take care of you</a:t>
                      </a:r>
                      <a:r>
                        <a:rPr lang="en-FR" sz="1100" dirty="0">
                          <a:effectLst/>
                        </a:rPr>
                        <a:t> 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pic>
        <p:nvPicPr>
          <p:cNvPr id="7171" name="Picture 1" descr="Sophie Davant : Elle présente son amoureux ! - France Dimanche">
            <a:extLst>
              <a:ext uri="{FF2B5EF4-FFF2-40B4-BE49-F238E27FC236}">
                <a16:creationId xmlns:a16="http://schemas.microsoft.com/office/drawing/2014/main" id="{82FBF126-0858-A844-A7BD-202A14F7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63" y="948626"/>
            <a:ext cx="762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pic>
        <p:nvPicPr>
          <p:cNvPr id="7173" name="Picture 2" descr="Catherine Laborde — Wikipédia">
            <a:extLst>
              <a:ext uri="{FF2B5EF4-FFF2-40B4-BE49-F238E27FC236}">
                <a16:creationId xmlns:a16="http://schemas.microsoft.com/office/drawing/2014/main" id="{36EE9FFA-A2D6-4544-A2CF-F6C11D27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45" y="2187764"/>
            <a:ext cx="7239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35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Quelle action Louis fait-il ? Qu’en pense Thelma ? Et l’infirmière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va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implique-t-elle dans son projet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ressent-elle au moment de prendre l’avion ?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51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2651501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9437FF"/>
                </a:solidFill>
              </a:rPr>
              <a:t>Chapitre 1 : 10h32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9.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92D050"/>
                </a:solidFill>
              </a:rPr>
              <a:t>Chapitre 9 : Défenestrations + </a:t>
            </a:r>
            <a:r>
              <a:rPr lang="fr-FR" dirty="0" err="1">
                <a:solidFill>
                  <a:srgbClr val="92D050"/>
                </a:solidFill>
              </a:rPr>
              <a:t>Mommy</a:t>
            </a:r>
            <a:r>
              <a:rPr lang="fr-FR" dirty="0">
                <a:solidFill>
                  <a:srgbClr val="92D050"/>
                </a:solidFill>
              </a:rPr>
              <a:t> rocks</a:t>
            </a: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01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38998"/>
              </p:ext>
            </p:extLst>
          </p:nvPr>
        </p:nvGraphicFramePr>
        <p:xfrm>
          <a:off x="922444" y="1008155"/>
          <a:ext cx="5118202" cy="3749040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Balais (âge)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poisse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pactole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les jérémiades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maligne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Purée, punaise, mercredi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Amélie Nothomb, Stupeur et tremblements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Koh</a:t>
                      </a: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Lanta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Muet comme une tombe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péter de rire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 bide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virée</a:t>
                      </a:r>
                      <a:endParaRPr lang="en-FR" sz="1400" b="0" i="0" u="none" strike="noStrike" cap="none" dirty="0">
                        <a:solidFill>
                          <a:srgbClr val="92D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Years old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Bad luck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lot of money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 complaints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clever girl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Attenuated swear words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book about a Belgian girl working in Japan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French TV show where a group of people are alone on an island and have to survive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Not saying a word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Laughing very hard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belly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trip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r>
                        <a:rPr lang="en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4697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Cherchez la </a:t>
            </a:r>
            <a:r>
              <a:rPr lang="fr-FR" sz="1400" dirty="0" err="1"/>
              <a:t>definition</a:t>
            </a:r>
            <a:r>
              <a:rPr lang="fr-FR" sz="1400" dirty="0"/>
              <a:t> du mot Défenestrations : émettez des hypothèses sur le contenu du chapitre. </a:t>
            </a:r>
            <a:endParaRPr lang="en-FR" sz="1400" dirty="0"/>
          </a:p>
          <a:p>
            <a:pPr marL="88900" indent="0">
              <a:buNone/>
            </a:pPr>
            <a:endParaRPr lang="fr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Quelles différences culturelles note Thelma après son arrivée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retrouve-t-elle à l’hôtel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pense Louis de l’idée de sa mère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Est-il au courant que sa grand-mère va y aller aussi ? Quelle est sa réaction ?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12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3254816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10.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73FDD6"/>
                </a:solidFill>
              </a:rPr>
              <a:t>Chapitre 10 : Tout sur ma mère</a:t>
            </a: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214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32735"/>
              </p:ext>
            </p:extLst>
          </p:nvPr>
        </p:nvGraphicFramePr>
        <p:xfrm>
          <a:off x="922444" y="1008155"/>
          <a:ext cx="5118202" cy="303288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les quolibets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haïr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abhorrer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Osseux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Arqué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User jusqu’à la corde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dégaine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DD6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ouf</a:t>
                      </a:r>
                      <a:endParaRPr lang="en-FR" sz="1400" b="0" i="0" u="none" strike="noStrike" cap="none" dirty="0">
                        <a:solidFill>
                          <a:srgbClr val="73FDD6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jibs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bony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arched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used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very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old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look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= fou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77300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653196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D’où vient le prénom de Thelma ?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Qu’apprend-on sur sa famille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Thelma a-t-elle appelé son fils Louis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D’où vient le désaccord entre Thelma et sa mère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réflexion se fait Thelma sur l’amitié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décide Thelma par rapport à la présence de sa mère ? 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621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11.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009051"/>
                </a:solidFill>
              </a:rPr>
              <a:t>Chapitre 11 : Ma mère en soubrette dans un karaoké + Ose</a:t>
            </a: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23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3737"/>
              </p:ext>
            </p:extLst>
          </p:nvPr>
        </p:nvGraphicFramePr>
        <p:xfrm>
          <a:off x="695741" y="545883"/>
          <a:ext cx="5118202" cy="454654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45465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Annie aime les sucettes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soubrette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alsacien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beuverie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Titiller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Nippon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Trébucher 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seiche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tonitruant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absconse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 décès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Obélix et </a:t>
                      </a:r>
                      <a:r>
                        <a:rPr lang="fr-FR" sz="1400" b="0" i="0" u="none" strike="noStrike" cap="none" dirty="0" err="1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Mannekenpix</a:t>
                      </a: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French song from 1966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maid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Coming from Alsace (East part of France)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drinking contest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tease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Japanese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trip, to stumble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cuttlefish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Very loud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Absurd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Death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 to the comic book Les 12 travaux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d’Astérix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65613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85350" y="59798"/>
            <a:ext cx="5215200" cy="52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21510"/>
              </p:ext>
            </p:extLst>
          </p:nvPr>
        </p:nvGraphicFramePr>
        <p:xfrm>
          <a:off x="582348" y="640296"/>
          <a:ext cx="5118202" cy="4267200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Laurel et Hardy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fr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poiler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 pacotille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vanne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deux balles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Envoyer du lourd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Scotcher quelqu’un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pisser dessus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 cours Florent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Fred Vargas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fr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lové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blague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oser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cocher une case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sanglot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délire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débraillé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 </a:t>
                      </a:r>
                      <a:r>
                        <a:rPr lang="fr-FR" sz="1400" b="0" i="0" u="none" strike="noStrike" cap="none" dirty="0" err="1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loucedé</a:t>
                      </a: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= en douce 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Comic duo of 2 actors in 1930’s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Laughing very hard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joke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Something impressive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impress someone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pee oneself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school to learn acting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French novelist who writes crime novels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Coiled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joke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dare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tick a box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sob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frenzy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Untidy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Discretely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46516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A9666-D37F-F24D-84C3-BB3327418A1E}"/>
              </a:ext>
            </a:extLst>
          </p:cNvPr>
          <p:cNvSpPr/>
          <p:nvPr/>
        </p:nvSpPr>
        <p:spPr>
          <a:xfrm rot="20952111">
            <a:off x="1216057" y="1139385"/>
            <a:ext cx="3909588" cy="3610466"/>
          </a:xfrm>
          <a:prstGeom prst="rect">
            <a:avLst/>
          </a:prstGeom>
          <a:noFill/>
          <a:ln w="76200" cap="flat" cmpd="sng" algn="ctr">
            <a:solidFill>
              <a:srgbClr val="00919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>
              <a:ln>
                <a:solidFill>
                  <a:srgbClr val="4E8F00"/>
                </a:solidFill>
              </a:ln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-109909" y="384720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D’après ce chapitre et le chapitre précédent, rédigez la liste que Louis a écrite dans son carnet des merveilles.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288AA-502D-C045-BCFA-7518DA28E75A}"/>
              </a:ext>
            </a:extLst>
          </p:cNvPr>
          <p:cNvSpPr txBox="1"/>
          <p:nvPr/>
        </p:nvSpPr>
        <p:spPr>
          <a:xfrm rot="20908183">
            <a:off x="1344069" y="1187211"/>
            <a:ext cx="3653564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pPr marL="285750" indent="-285750">
              <a:lnSpc>
                <a:spcPct val="150000"/>
              </a:lnSpc>
              <a:buClr>
                <a:srgbClr val="009193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009193"/>
                </a:solidFill>
              </a:rPr>
              <a:t>________________________________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532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24239"/>
              </p:ext>
            </p:extLst>
          </p:nvPr>
        </p:nvGraphicFramePr>
        <p:xfrm>
          <a:off x="710473" y="956318"/>
          <a:ext cx="5118202" cy="349008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S’échiner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Extirper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Obtempérer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poupon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les méninges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Lancer des œillades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Gosse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Dingue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Être à la bourre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7FF"/>
                          </a:solidFill>
                          <a:effectLst/>
                        </a:rPr>
                        <a:t>fissuré</a:t>
                      </a:r>
                      <a:endParaRPr lang="en-FR" sz="1100" dirty="0">
                        <a:solidFill>
                          <a:srgbClr val="9437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To </a:t>
                      </a:r>
                      <a:r>
                        <a:rPr lang="fr-FR" sz="1100" dirty="0" err="1">
                          <a:effectLst/>
                        </a:rPr>
                        <a:t>try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very</a:t>
                      </a:r>
                      <a:r>
                        <a:rPr lang="fr-FR" sz="1100" dirty="0">
                          <a:effectLst/>
                        </a:rPr>
                        <a:t> hard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To </a:t>
                      </a:r>
                      <a:r>
                        <a:rPr lang="fr-FR" sz="1100" dirty="0" err="1">
                          <a:effectLst/>
                        </a:rPr>
                        <a:t>remove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To </a:t>
                      </a:r>
                      <a:r>
                        <a:rPr lang="fr-FR" sz="1100" dirty="0" err="1">
                          <a:effectLst/>
                        </a:rPr>
                        <a:t>agree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Like</a:t>
                      </a:r>
                      <a:r>
                        <a:rPr lang="fr-FR" sz="1100" dirty="0">
                          <a:effectLst/>
                        </a:rPr>
                        <a:t> a baby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Brains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look at someone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Kid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Crazy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be late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cracked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indent="0">
              <a:buNone/>
            </a:pPr>
            <a:r>
              <a:rPr lang="fr-FR" sz="2800" dirty="0"/>
              <a:t>A vous de jouer !</a:t>
            </a:r>
          </a:p>
          <a:p>
            <a:pPr marL="88900" indent="0">
              <a:buNone/>
            </a:pPr>
            <a:r>
              <a:rPr lang="fr-FR" dirty="0"/>
              <a:t>Choisissez un lieu que vous avez toujours voulu découvrir et rédigez une liste de choses que vous aimeriez y faire. </a:t>
            </a:r>
            <a:endParaRPr lang="en-FR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r>
              <a:rPr lang="en" dirty="0" err="1"/>
              <a:t>Ose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Qui raconte ce chapitre ? 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En lisant la page 145, que vous attendez-vous à voir dans ce chapitre ?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Thelma réussit-elle du premier coup la première chose ? Qu’imprime-t-elle pour réussir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le film doit-il être en audiodescription ?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Pourquoi épelle-t-elle le mot « seins »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leçon la mère fait-elle à son fils ? Est-elle vraiment fâchée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456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r>
              <a:rPr lang="en" dirty="0" err="1"/>
              <a:t>Ose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Quelle mission </a:t>
            </a:r>
            <a:r>
              <a:rPr lang="fr-FR" sz="1400" dirty="0" err="1"/>
              <a:t>doit-elle</a:t>
            </a:r>
            <a:r>
              <a:rPr lang="fr-FR" sz="1400" dirty="0"/>
              <a:t> accomplir avec la prof de maths ? et dans la salle d’anglais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croise-t-elle en sortant de la salle d’anglais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Rédigez la liste J’ose de Louis. </a:t>
            </a: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BBF93-EA78-884B-977E-1B749BA5BF0C}"/>
              </a:ext>
            </a:extLst>
          </p:cNvPr>
          <p:cNvSpPr/>
          <p:nvPr/>
        </p:nvSpPr>
        <p:spPr>
          <a:xfrm rot="20952111">
            <a:off x="1356491" y="2625279"/>
            <a:ext cx="3909588" cy="2111299"/>
          </a:xfrm>
          <a:prstGeom prst="rect">
            <a:avLst/>
          </a:prstGeom>
          <a:noFill/>
          <a:ln w="76200" cap="flat" cmpd="sng" algn="ctr">
            <a:solidFill>
              <a:srgbClr val="8EFA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>
              <a:ln>
                <a:solidFill>
                  <a:srgbClr val="4E8F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EDFD-5349-9F4D-9A16-47A934240A96}"/>
              </a:ext>
            </a:extLst>
          </p:cNvPr>
          <p:cNvSpPr txBox="1"/>
          <p:nvPr/>
        </p:nvSpPr>
        <p:spPr>
          <a:xfrm rot="20908183">
            <a:off x="1484502" y="2800414"/>
            <a:ext cx="36535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EFA00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8EFA00"/>
                </a:solidFill>
              </a:rPr>
              <a:t>________________________________</a:t>
            </a:r>
          </a:p>
          <a:p>
            <a:pPr marL="285750" indent="-285750">
              <a:lnSpc>
                <a:spcPct val="200000"/>
              </a:lnSpc>
              <a:buClr>
                <a:srgbClr val="8EFA00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8EFA00"/>
                </a:solidFill>
              </a:rPr>
              <a:t>________________________________</a:t>
            </a:r>
          </a:p>
          <a:p>
            <a:pPr marL="285750" indent="-285750">
              <a:lnSpc>
                <a:spcPct val="200000"/>
              </a:lnSpc>
              <a:buClr>
                <a:srgbClr val="8EFA00"/>
              </a:buClr>
              <a:buFont typeface="Wingdings" pitchFamily="2" charset="2"/>
              <a:buChar char="q"/>
            </a:pPr>
            <a:r>
              <a:rPr lang="en-FR" dirty="0">
                <a:solidFill>
                  <a:srgbClr val="8EFA00"/>
                </a:solidFill>
              </a:rPr>
              <a:t>________________________________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450887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12.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4E8F00"/>
                </a:solidFill>
              </a:rPr>
              <a:t>Chapitre 12 : Charlotte </a:t>
            </a:r>
            <a:r>
              <a:rPr lang="fr-FR" dirty="0" err="1">
                <a:solidFill>
                  <a:srgbClr val="4E8F00"/>
                </a:solidFill>
              </a:rPr>
              <a:t>forever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68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01440"/>
              </p:ext>
            </p:extLst>
          </p:nvPr>
        </p:nvGraphicFramePr>
        <p:xfrm>
          <a:off x="695741" y="545883"/>
          <a:ext cx="5118202" cy="454654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4546547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foutre la gerbe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 plus en pouvoir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Avoir un coup de mou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les entrailles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mielleux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simplet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aplomb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sang-froid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bienveillance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aux abords de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Foldingue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blindé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boulot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bled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la bonne franquette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4E8F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Putain</a:t>
                      </a:r>
                      <a:endParaRPr lang="en-FR" sz="1400" b="0" i="0" u="none" strike="noStrike" cap="none" dirty="0">
                        <a:solidFill>
                          <a:srgbClr val="4E8F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Making you want to throw up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Can’t do it anymore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feel depressed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insides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Slimy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Dumb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Balance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Calmness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Benevolence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Around, close to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Crazy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Bullet-proofed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job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place where there is nothing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without any fuss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swear word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15668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De quoi Thelma est-elle fatiguée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la raccompagne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est-elle invitée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va Thelma avant d’aller à sa soirée ? Pourquoi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895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13.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73FB79"/>
                </a:solidFill>
              </a:rPr>
              <a:t>Chapitre 13 : Un vieux bar crade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699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29440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Crade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bondé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tenue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hâlé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benêt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bourru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73FB7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Avoir la rage</a:t>
                      </a: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Dirty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Crowded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outfit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Sun tanned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Stupid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Gruff, not very polite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want to fight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10345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Est-ce que Thelma s’amuse à la soirée ? Pourquoi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lui parle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incident se produit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Thelma refuse-t-elle la boisson qu’il lui offre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622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14.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00FA00"/>
                </a:solidFill>
              </a:rPr>
              <a:t>Chapitre 14 : Et un, et deux …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2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21638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857310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sz="1400" dirty="0"/>
              <a:t>Lisez jusqu’à la page 19 : « Quel souvenir injuste ». </a:t>
            </a:r>
            <a:endParaRPr lang="en-FR" sz="1400" dirty="0"/>
          </a:p>
          <a:p>
            <a:r>
              <a:rPr lang="fr-FR" sz="1400" dirty="0"/>
              <a:t>Qui sont les personnages principaux ? Faites un tableau que vous compléterez au fur et à mesure avec les descriptions physiques et morales des personnages.</a:t>
            </a: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C51068-FCB5-4144-BEBB-42E1C1E4F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13235"/>
              </p:ext>
            </p:extLst>
          </p:nvPr>
        </p:nvGraphicFramePr>
        <p:xfrm>
          <a:off x="0" y="2142295"/>
          <a:ext cx="6096000" cy="2743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456300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7591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Personnage 1 : </a:t>
                      </a:r>
                    </a:p>
                    <a:p>
                      <a:pPr algn="ctr"/>
                      <a:endParaRPr lang="en-FR" dirty="0"/>
                    </a:p>
                    <a:p>
                      <a:pPr algn="ctr"/>
                      <a:r>
                        <a:rPr lang="en-FR" dirty="0"/>
                        <a:t>.....................................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Personnage 2 : </a:t>
                      </a:r>
                    </a:p>
                    <a:p>
                      <a:pPr algn="ctr"/>
                      <a:endParaRPr lang="en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FR" dirty="0"/>
                        <a:t>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4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2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29343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boutonneux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boutade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esquive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asséner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tirade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Faire le pied de grue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Jeter le bébé avec l’eau du bain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chialer</a:t>
                      </a:r>
                      <a:endParaRPr lang="en-FR" sz="1400" b="0" i="0" u="none" strike="noStrike" cap="none" dirty="0">
                        <a:solidFill>
                          <a:srgbClr val="00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nerd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Teasing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dodge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give a lesson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speech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wait for a long time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throw the baby with the bathwater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cry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2827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A votre avis quel va être le prochain défi dans le carnet de Louis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Est-ce que Thelma aime le foot ? Quelle est son opinion sur ce sport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Change-t-elle son opinion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Qu’est-ce qui change ? De quoi prend-elle conscience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lui remonte le moral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102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15.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8EFA00"/>
                </a:solidFill>
              </a:rPr>
              <a:t>Chapitre 15 : Edgar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407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15820"/>
              </p:ext>
            </p:extLst>
          </p:nvPr>
        </p:nvGraphicFramePr>
        <p:xfrm>
          <a:off x="762000" y="798709"/>
          <a:ext cx="5118202" cy="4120960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caner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vautrer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des courbatures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boue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prépubère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liquéfier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faille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pester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fêlure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soudoyer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frétiller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anachronique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die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wallow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Muscle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soreness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Pre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puberty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liquefy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flaw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complain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crack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bribe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wiggle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Anachronistic, not in the right era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64798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33652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à crampons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charrier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terrasser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mort dans l’âme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Conter fleurette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Accélérer la cadence 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Increvable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8EFA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Cap ou pas cap, action ou vérité</a:t>
                      </a:r>
                      <a:endParaRPr lang="en-FR" sz="1400" b="0" i="0" u="none" strike="noStrike" cap="none" dirty="0">
                        <a:solidFill>
                          <a:srgbClr val="8EFA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Spike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cart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strike down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With a heavy heart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court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go faster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That cannot die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Dare or not, truth or dare …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84713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/>
              <a:t>Qui </a:t>
            </a:r>
            <a:r>
              <a:rPr lang="en-US" sz="1400" dirty="0" err="1"/>
              <a:t>est</a:t>
            </a:r>
            <a:r>
              <a:rPr lang="en-US" sz="1400" dirty="0"/>
              <a:t> Edgar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Thelma l’a-t-elle rencontré pour la première fois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 qui se fait-elle passer auprès des autres élèves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Est-ce que le stage est facile pour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Quelles techniques Thelma utilise-t-elle pour essayer de ne pas faire de foot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407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technique fonctionne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Thelma pleure-t-elle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A votre avis, quels mots va dire Dora qui vont tout changer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508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16.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rgbClr val="009051"/>
                </a:solidFill>
              </a:rPr>
              <a:t>Chapitre 16 : Dora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Partie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 : La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chambre</a:t>
            </a:r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 </a:t>
            </a:r>
            <a:r>
              <a:rPr lang="en-GB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merveilles</a:t>
            </a:r>
            <a:endParaRPr lang="en-GB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816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46585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tricheuse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râleuse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fuyarde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minauder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bibelot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frôler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mémé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905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délier les langues</a:t>
                      </a:r>
                      <a:endParaRPr lang="en-FR" sz="1400" b="0" i="0" u="none" strike="noStrike" cap="none" dirty="0">
                        <a:solidFill>
                          <a:srgbClr val="00905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cheater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Someone who complains all the time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runaway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flirt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trinket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brush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grandma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make someone talk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91869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endParaRPr lang="en-FR" sz="1400" dirty="0"/>
          </a:p>
          <a:p>
            <a:r>
              <a:rPr lang="en-US" sz="1400" dirty="0"/>
              <a:t>Qui </a:t>
            </a:r>
            <a:r>
              <a:rPr lang="en-US" sz="1400" dirty="0" err="1"/>
              <a:t>est</a:t>
            </a:r>
            <a:r>
              <a:rPr lang="en-US" sz="1400" dirty="0"/>
              <a:t> Isa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la connaissait-on sous un autre nom avant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Avec qui vivent Edgar et Isa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va Thelma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donne Isa pour Louis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Thelma ne </a:t>
            </a:r>
            <a:r>
              <a:rPr lang="fr-FR" sz="1400" dirty="0" err="1"/>
              <a:t>part-elle</a:t>
            </a:r>
            <a:r>
              <a:rPr lang="fr-FR" sz="1400" dirty="0"/>
              <a:t> pas quand Isa va se coucher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45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Qui parle dans ce premier chapitre ?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Observez les phrases à la fin de la page 17. : quels temps et modes sont utilisés ? Pourquoi ?</a:t>
            </a:r>
          </a:p>
          <a:p>
            <a:endParaRPr lang="fr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A votre avis, que va-t-il se passer ? </a:t>
            </a:r>
          </a:p>
          <a:p>
            <a:endParaRPr lang="fr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Finissez le chapitre : </a:t>
            </a:r>
            <a:endParaRPr lang="en-FR" sz="1400" dirty="0"/>
          </a:p>
          <a:p>
            <a:r>
              <a:rPr lang="fr-FR" sz="1400" dirty="0"/>
              <a:t>Quel problème de société est abordé page 20 ?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Observez le temps et la longueur des phrases p. 21 : que remarquez-vous ? Pourquoi à votre avis ?</a:t>
            </a: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706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17.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3"/>
                </a:solidFill>
              </a:rPr>
              <a:t>Chapitre 17 : In </a:t>
            </a:r>
            <a:r>
              <a:rPr lang="fr-FR" dirty="0" err="1">
                <a:solidFill>
                  <a:schemeClr val="accent3"/>
                </a:solidFill>
              </a:rPr>
              <a:t>vino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veritas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1362431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55886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des tourtereaux</a:t>
                      </a:r>
                      <a:endParaRPr lang="en-FR" sz="1400" b="0" i="0" u="none" strike="noStrike" cap="none" dirty="0">
                        <a:solidFill>
                          <a:schemeClr val="accent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phocéen</a:t>
                      </a:r>
                      <a:endParaRPr lang="en-FR" sz="1400" b="0" i="0" u="none" strike="noStrike" cap="none" dirty="0">
                        <a:solidFill>
                          <a:schemeClr val="accent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des rescapés</a:t>
                      </a:r>
                      <a:endParaRPr lang="en-FR" sz="1400" b="0" i="0" u="none" strike="noStrike" cap="none" dirty="0">
                        <a:solidFill>
                          <a:schemeClr val="accent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tapi</a:t>
                      </a:r>
                      <a:endParaRPr lang="en-FR" sz="1400" b="0" i="0" u="none" strike="noStrike" cap="none" dirty="0">
                        <a:solidFill>
                          <a:schemeClr val="accent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 BAFA</a:t>
                      </a:r>
                      <a:endParaRPr lang="en-FR" sz="1400" b="0" i="0" u="none" strike="noStrike" cap="none" dirty="0">
                        <a:solidFill>
                          <a:schemeClr val="accent3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Love birds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Coming from Marseille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Survivors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Lurking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certificate to work with children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66030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Qu’arrive-t-il aux parents d’Edgar ?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Comment Edgar rencontre-t-il Madeleine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était le métier d’Edgar ? Pourquoi </a:t>
            </a:r>
            <a:r>
              <a:rPr lang="fr-FR" sz="1400" dirty="0" err="1"/>
              <a:t>a-t-il</a:t>
            </a:r>
            <a:r>
              <a:rPr lang="fr-FR" sz="1400" dirty="0"/>
              <a:t> arrêté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Qu’arrive-t-il à Madeleine ?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Qui a l’idée de s’installer à Paris ? </a:t>
            </a: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 </a:t>
            </a:r>
            <a:endParaRPr lang="en-FR" sz="1400" dirty="0"/>
          </a:p>
          <a:p>
            <a:r>
              <a:rPr lang="fr-FR" sz="1400" dirty="0"/>
              <a:t>Est-ce qu’Isadora danse toujours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711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18.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Chapitre 18 : Colore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3606767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68710"/>
              </p:ext>
            </p:extLst>
          </p:nvPr>
        </p:nvGraphicFramePr>
        <p:xfrm>
          <a:off x="762000" y="798709"/>
          <a:ext cx="5118202" cy="4120960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 pas être piqué des hannetons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pique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boulevardier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berner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ciller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émaner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tamiser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ivre mort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stroboscope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palpation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malotrus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dédier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Something that is not bad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joke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Vulgar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fool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blink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emanate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dim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Dead drunk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Strobe light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Palpation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rude person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dedicate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27630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91452"/>
              </p:ext>
            </p:extLst>
          </p:nvPr>
        </p:nvGraphicFramePr>
        <p:xfrm>
          <a:off x="762000" y="798709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 n’est pas au vieux singe qu’on apprend à faire la grimace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Boire des coups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Caner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foutre de la gueule de qqn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teuf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Puer du bec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73FB79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You don’t teach an old dog new tricks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drink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die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laugh at someone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=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fête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have bad breath</a:t>
                      </a:r>
                      <a:r>
                        <a:rPr lang="en-FR" dirty="0">
                          <a:effectLst/>
                        </a:rPr>
                        <a:t>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479276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Où les emmène la prochaine épreuve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va avec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course fait-elle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</a:t>
            </a:r>
            <a:r>
              <a:rPr lang="fr-FR" sz="1400" dirty="0" err="1"/>
              <a:t>vont-ils</a:t>
            </a:r>
            <a:r>
              <a:rPr lang="fr-FR" sz="1400" dirty="0"/>
              <a:t> faire la fête ? Qu’en pense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Qu’est-ce qu’un bar de ruines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500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19.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Chapitre 19 : Team spirit + ça fait mal et ça fait rien</a:t>
            </a:r>
            <a:r>
              <a:rPr lang="en-F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28440139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32484" y="-201809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17756"/>
              </p:ext>
            </p:extLst>
          </p:nvPr>
        </p:nvGraphicFramePr>
        <p:xfrm>
          <a:off x="762000" y="732684"/>
          <a:ext cx="5118202" cy="4334320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Louane</a:t>
                      </a: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Emera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Joe Dassin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Maître </a:t>
                      </a:r>
                      <a:r>
                        <a:rPr lang="fr-FR" sz="1400" b="0" i="0" u="none" strike="noStrike" cap="non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Gims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écarlate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médusé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soulagé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molossoïde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French singer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singer from the 70’s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French singer 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Bright red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Amazed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Relieved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Very big and scary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pic>
        <p:nvPicPr>
          <p:cNvPr id="12" name="Picture 11" descr="Louane Emera - AlloCiné">
            <a:extLst>
              <a:ext uri="{FF2B5EF4-FFF2-40B4-BE49-F238E27FC236}">
                <a16:creationId xmlns:a16="http://schemas.microsoft.com/office/drawing/2014/main" id="{9025D314-344C-B442-88E5-B133AC1B12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47" y="916274"/>
            <a:ext cx="512445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B50B3-8044-CE43-A335-EBD68141A5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18" y="1915802"/>
            <a:ext cx="528320" cy="52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aître Gims - Wikipedia">
            <a:extLst>
              <a:ext uri="{FF2B5EF4-FFF2-40B4-BE49-F238E27FC236}">
                <a16:creationId xmlns:a16="http://schemas.microsoft.com/office/drawing/2014/main" id="{D93EB7DF-A1E8-C148-955B-5E51A93094D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73" y="2656535"/>
            <a:ext cx="537845" cy="75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516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164318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36641"/>
              </p:ext>
            </p:extLst>
          </p:nvPr>
        </p:nvGraphicFramePr>
        <p:xfrm>
          <a:off x="705168" y="416938"/>
          <a:ext cx="5118202" cy="4718114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outrageusement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allégresse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 culot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niais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Jurer comme un charretier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Péter une durite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Etre vert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Valoir son pesant d’or/ de cacahuètes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 pincer pour quelqu’un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Du balai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foirer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beugler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ptdr</a:t>
                      </a: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fr-FR" sz="1300" b="0" i="0" u="none" strike="noStrike" cap="non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mdr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marrer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3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Belle lurette</a:t>
                      </a: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Outrageously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Extreme happiness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Nerve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Dumb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Swearing very badly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Becoming crazy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be jealous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be precious, very valuable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be attracted to someone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Get lost !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screw up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yell 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Dying of laughter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laugh very hard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long time ago</a:t>
                      </a:r>
                      <a:r>
                        <a:rPr lang="en-FR" sz="1300" dirty="0">
                          <a:effectLst/>
                        </a:rPr>
                        <a:t> 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7947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704654" y="2651501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rgbClr val="D883FF"/>
                </a:solidFill>
              </a:rPr>
              <a:t>Un matin</a:t>
            </a:r>
            <a:br>
              <a:rPr lang="en-FR" dirty="0"/>
            </a:b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10137-2AD6-A64D-8E11-99A3420FE6DF}"/>
              </a:ext>
            </a:extLst>
          </p:cNvPr>
          <p:cNvSpPr/>
          <p:nvPr/>
        </p:nvSpPr>
        <p:spPr>
          <a:xfrm>
            <a:off x="0" y="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Partie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: Mon </a:t>
            </a:r>
            <a:r>
              <a:rPr lang="en-GB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roi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54091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Qui aide Thelma dans cette épreuve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est la première star qu’elles croisent ? Comment la rencontrent-elles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Avec quelle star Thelma chante-t-elle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star aimerais-tu rencontrer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0695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31027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r>
              <a:rPr lang="en" dirty="0" err="1"/>
              <a:t>ça</a:t>
            </a:r>
            <a:r>
              <a:rPr lang="en" dirty="0"/>
              <a:t> fait mal et </a:t>
            </a:r>
            <a:r>
              <a:rPr lang="en" dirty="0" err="1"/>
              <a:t>ça</a:t>
            </a:r>
            <a:r>
              <a:rPr lang="en" dirty="0"/>
              <a:t> fait </a:t>
            </a:r>
            <a:r>
              <a:rPr lang="en" dirty="0" err="1"/>
              <a:t>rien</a:t>
            </a:r>
            <a:r>
              <a:rPr lang="en" dirty="0"/>
              <a:t>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841732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Quel nouveau sens Louis apprend-il à utiliser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ressent-il par rapport à Edgar et Isadora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Est-il content pour sa mère ? Pourquoi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 pense Louis de sa mort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610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20.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Chapitre 20 : Son héritage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2643733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38101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61589"/>
              </p:ext>
            </p:extLst>
          </p:nvPr>
        </p:nvGraphicFramePr>
        <p:xfrm>
          <a:off x="648335" y="1050346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chavirer</a:t>
                      </a:r>
                      <a:endParaRPr lang="en-FR" sz="14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effusion</a:t>
                      </a:r>
                      <a:endParaRPr lang="en-FR" sz="14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viscéral</a:t>
                      </a:r>
                      <a:endParaRPr lang="en-FR" sz="14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rébus</a:t>
                      </a:r>
                      <a:endParaRPr lang="en-FR" sz="14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Tomber dans les filets de qqn</a:t>
                      </a:r>
                      <a:endParaRPr lang="en-FR" sz="14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capsize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Effusion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Visceral, deep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rebus, a riddle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be trapped</a:t>
                      </a:r>
                      <a:r>
                        <a:rPr lang="en-FR" sz="1200" dirty="0">
                          <a:effectLst/>
                        </a:rPr>
                        <a:t> 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096950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/>
              <a:t>Louis </a:t>
            </a:r>
            <a:r>
              <a:rPr lang="en-US" sz="1400" dirty="0" err="1"/>
              <a:t>bouge</a:t>
            </a:r>
            <a:r>
              <a:rPr lang="en-US" sz="1400" dirty="0"/>
              <a:t>-t-</a:t>
            </a:r>
            <a:r>
              <a:rPr lang="en-US" sz="1400" dirty="0" err="1"/>
              <a:t>il</a:t>
            </a:r>
            <a:r>
              <a:rPr lang="en-US" sz="1400" dirty="0"/>
              <a:t> 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Thelma et le docteur sont-ils d’accord ? Pourquoi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est la dernière demande de Louis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Qu’apprend-on sur le père de Louis ? (son nom, d’où il vient, son métier </a:t>
            </a:r>
            <a:r>
              <a:rPr lang="fr-FR" sz="1400" dirty="0" err="1"/>
              <a:t>etc</a:t>
            </a:r>
            <a:r>
              <a:rPr lang="fr-FR" sz="1400" dirty="0"/>
              <a:t> …)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les parents de Louis se sont-ils séparés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934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21.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6">
                    <a:lumMod val="90000"/>
                  </a:schemeClr>
                </a:solidFill>
              </a:rPr>
              <a:t>Chapitres 21 et 22 : Voir et Rappels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292096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38101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90212"/>
              </p:ext>
            </p:extLst>
          </p:nvPr>
        </p:nvGraphicFramePr>
        <p:xfrm>
          <a:off x="648335" y="1050346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252731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653196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Où va Thelma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Parle-t-elle avec Matthew ? Pourquoi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Qui lui laisse des messages ? Pourquoi à votre avis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Thelma ne rentre-t-elle pas ?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écrit-elle une lettre et prend-elle une photo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7613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indent="0">
              <a:buNone/>
            </a:pPr>
            <a:r>
              <a:rPr lang="fr-FR" sz="2800" dirty="0"/>
              <a:t>A vous de jouer !</a:t>
            </a:r>
          </a:p>
          <a:p>
            <a:r>
              <a:rPr lang="fr-FR" dirty="0"/>
              <a:t>Ecrivez une lettre à vous-même dans 10 ans. </a:t>
            </a:r>
            <a:endParaRPr lang="en-FR" dirty="0"/>
          </a:p>
          <a:p>
            <a:r>
              <a:rPr lang="fr-FR" dirty="0"/>
              <a:t>Prenez une photo de vous chaque jour pendant une semaine et faites un montage. </a:t>
            </a:r>
            <a:endParaRPr lang="en-FR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  <p:grpSp>
        <p:nvGrpSpPr>
          <p:cNvPr id="4" name="Google Shape;811;p40">
            <a:extLst>
              <a:ext uri="{FF2B5EF4-FFF2-40B4-BE49-F238E27FC236}">
                <a16:creationId xmlns:a16="http://schemas.microsoft.com/office/drawing/2014/main" id="{6EA53745-63D1-244C-B3AF-76DC792F3187}"/>
              </a:ext>
            </a:extLst>
          </p:cNvPr>
          <p:cNvGrpSpPr/>
          <p:nvPr/>
        </p:nvGrpSpPr>
        <p:grpSpPr>
          <a:xfrm>
            <a:off x="8294229" y="3719728"/>
            <a:ext cx="460705" cy="491455"/>
            <a:chOff x="8770051" y="937343"/>
            <a:chExt cx="744273" cy="793950"/>
          </a:xfrm>
        </p:grpSpPr>
        <p:sp>
          <p:nvSpPr>
            <p:cNvPr id="5" name="Google Shape;812;p40">
              <a:extLst>
                <a:ext uri="{FF2B5EF4-FFF2-40B4-BE49-F238E27FC236}">
                  <a16:creationId xmlns:a16="http://schemas.microsoft.com/office/drawing/2014/main" id="{604E242D-89F1-5E4F-ABD9-48D33F1033AE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3;p40">
              <a:extLst>
                <a:ext uri="{FF2B5EF4-FFF2-40B4-BE49-F238E27FC236}">
                  <a16:creationId xmlns:a16="http://schemas.microsoft.com/office/drawing/2014/main" id="{44E76F28-718B-6442-9013-962A6816390B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14;p40">
              <a:extLst>
                <a:ext uri="{FF2B5EF4-FFF2-40B4-BE49-F238E27FC236}">
                  <a16:creationId xmlns:a16="http://schemas.microsoft.com/office/drawing/2014/main" id="{5D283AC2-3882-3245-BB01-A4FE5A7D27D5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15;p40">
              <a:extLst>
                <a:ext uri="{FF2B5EF4-FFF2-40B4-BE49-F238E27FC236}">
                  <a16:creationId xmlns:a16="http://schemas.microsoft.com/office/drawing/2014/main" id="{75829503-07E3-6541-9476-91446F0CAB12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16;p40">
              <a:extLst>
                <a:ext uri="{FF2B5EF4-FFF2-40B4-BE49-F238E27FC236}">
                  <a16:creationId xmlns:a16="http://schemas.microsoft.com/office/drawing/2014/main" id="{2C9BBEEF-3CE7-FE42-B521-7C8597552986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817;p40">
              <a:extLst>
                <a:ext uri="{FF2B5EF4-FFF2-40B4-BE49-F238E27FC236}">
                  <a16:creationId xmlns:a16="http://schemas.microsoft.com/office/drawing/2014/main" id="{B79653C7-B0E7-D247-BC6F-7BC72BADD8AD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" name="Google Shape;818;p40">
                <a:extLst>
                  <a:ext uri="{FF2B5EF4-FFF2-40B4-BE49-F238E27FC236}">
                    <a16:creationId xmlns:a16="http://schemas.microsoft.com/office/drawing/2014/main" id="{77B27FC6-B011-914A-A230-73B0E06FB3CC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819;p40">
                <a:extLst>
                  <a:ext uri="{FF2B5EF4-FFF2-40B4-BE49-F238E27FC236}">
                    <a16:creationId xmlns:a16="http://schemas.microsoft.com/office/drawing/2014/main" id="{614C6887-1B75-194B-ACB5-F389AD9F0F78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820;p40">
                <a:extLst>
                  <a:ext uri="{FF2B5EF4-FFF2-40B4-BE49-F238E27FC236}">
                    <a16:creationId xmlns:a16="http://schemas.microsoft.com/office/drawing/2014/main" id="{628BCCB2-1508-C049-9F7D-5FB270476D4B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821;p40">
                <a:extLst>
                  <a:ext uri="{FF2B5EF4-FFF2-40B4-BE49-F238E27FC236}">
                    <a16:creationId xmlns:a16="http://schemas.microsoft.com/office/drawing/2014/main" id="{9C0EB1AE-9282-AF46-AA8C-FAB126101C47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822;p40">
                <a:extLst>
                  <a:ext uri="{FF2B5EF4-FFF2-40B4-BE49-F238E27FC236}">
                    <a16:creationId xmlns:a16="http://schemas.microsoft.com/office/drawing/2014/main" id="{25D3F020-BB4F-2C4A-A102-E23B84DB4CE5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823;p40">
                <a:extLst>
                  <a:ext uri="{FF2B5EF4-FFF2-40B4-BE49-F238E27FC236}">
                    <a16:creationId xmlns:a16="http://schemas.microsoft.com/office/drawing/2014/main" id="{B9891AD5-860C-5F4C-B075-AD2138B2014B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824;p40">
                <a:extLst>
                  <a:ext uri="{FF2B5EF4-FFF2-40B4-BE49-F238E27FC236}">
                    <a16:creationId xmlns:a16="http://schemas.microsoft.com/office/drawing/2014/main" id="{FED220D2-201F-5444-A32E-D9030F5A5139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825;p40">
                <a:extLst>
                  <a:ext uri="{FF2B5EF4-FFF2-40B4-BE49-F238E27FC236}">
                    <a16:creationId xmlns:a16="http://schemas.microsoft.com/office/drawing/2014/main" id="{C36605F4-7A82-A043-9578-B99153C3817C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826;p40">
                <a:extLst>
                  <a:ext uri="{FF2B5EF4-FFF2-40B4-BE49-F238E27FC236}">
                    <a16:creationId xmlns:a16="http://schemas.microsoft.com/office/drawing/2014/main" id="{4A807A00-D729-B545-9377-258E2C0E6A51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827;p40">
                <a:extLst>
                  <a:ext uri="{FF2B5EF4-FFF2-40B4-BE49-F238E27FC236}">
                    <a16:creationId xmlns:a16="http://schemas.microsoft.com/office/drawing/2014/main" id="{205A58D8-0F8C-A846-829B-E7B7A22AF35B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F8A5A0-E817-DC48-93FF-AEF1F36802BA}"/>
              </a:ext>
            </a:extLst>
          </p:cNvPr>
          <p:cNvSpPr txBox="1"/>
          <p:nvPr/>
        </p:nvSpPr>
        <p:spPr>
          <a:xfrm>
            <a:off x="8088198" y="4211183"/>
            <a:ext cx="105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chemeClr val="bg2"/>
                </a:solidFill>
                <a:hlinkClick r:id="rId3"/>
              </a:rPr>
              <a:t>Exemple</a:t>
            </a:r>
            <a:endParaRPr lang="en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14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22.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/>
              <a:t> 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Chapitres 23, 24, 25. 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16709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069" y="6652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51655"/>
              </p:ext>
            </p:extLst>
          </p:nvPr>
        </p:nvGraphicFramePr>
        <p:xfrm>
          <a:off x="710473" y="956318"/>
          <a:ext cx="5118202" cy="3924427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1943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Daron/ne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râler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pudique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exténué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Chelou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Intello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Être vexé comme un pou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sanguin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déraper</a:t>
                      </a:r>
                      <a:endParaRPr lang="en-FR" sz="1400" b="0" i="0" u="none" strike="noStrike" cap="none" dirty="0">
                        <a:solidFill>
                          <a:srgbClr val="D883FF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D883FF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</a:t>
                      </a:r>
                      <a:endParaRPr lang="en-FR" sz="1100" dirty="0">
                        <a:solidFill>
                          <a:srgbClr val="D883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Père/mère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complain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Modest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Exhausted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Weird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Nerd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upset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Sanguine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skid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Stupid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86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38101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2993"/>
              </p:ext>
            </p:extLst>
          </p:nvPr>
        </p:nvGraphicFramePr>
        <p:xfrm>
          <a:off x="648335" y="1050346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digue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céder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Une tête de mule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finasser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merdoyer</a:t>
                      </a:r>
                      <a:endParaRPr lang="en-FR" sz="1400" b="0" i="0" u="none" strike="noStrike" cap="non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dam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give up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very stubborn person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mess around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screw up</a:t>
                      </a:r>
                      <a:r>
                        <a:rPr lang="en-FR" sz="1200" dirty="0">
                          <a:effectLst/>
                        </a:rPr>
                        <a:t> 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26354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653196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Où va directement Thelma quand elle arrive à Paris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Pourquoi à votre avis essaie-t-on de l’empêcher d’entrer dans la chambre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 est le problème avec Louis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1113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95227" y="374501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23.</a:t>
            </a:r>
            <a:r>
              <a:rPr lang="en-FR" dirty="0">
                <a:solidFill>
                  <a:schemeClr val="accent5"/>
                </a:solidFill>
              </a:rPr>
              <a:t>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Lettre de Thelma.</a:t>
            </a:r>
            <a:br>
              <a:rPr lang="en-FR" dirty="0"/>
            </a:br>
            <a:br>
              <a:rPr lang="en-FR" dirty="0"/>
            </a:b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65800-C980-9940-9854-032BC09ADAC0}"/>
              </a:ext>
            </a:extLst>
          </p:cNvPr>
          <p:cNvSpPr/>
          <p:nvPr/>
        </p:nvSpPr>
        <p:spPr>
          <a:xfrm>
            <a:off x="-471341" y="0"/>
            <a:ext cx="6315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Partie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III : Princes et princesses</a:t>
            </a:r>
          </a:p>
        </p:txBody>
      </p:sp>
    </p:spTree>
    <p:extLst>
      <p:ext uri="{BB962C8B-B14F-4D97-AF65-F5344CB8AC3E}">
        <p14:creationId xmlns:p14="http://schemas.microsoft.com/office/powerpoint/2010/main" val="525849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551337" y="-38101"/>
            <a:ext cx="5215200" cy="5969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>
                    <a:lumMod val="75000"/>
                  </a:schemeClr>
                </a:solidFill>
              </a:rPr>
              <a:t>Vocabulaire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7843600" y="2775995"/>
            <a:ext cx="1063404" cy="1257267"/>
            <a:chOff x="7843600" y="2775995"/>
            <a:chExt cx="1063404" cy="1257267"/>
          </a:xfrm>
        </p:grpSpPr>
        <p:sp>
          <p:nvSpPr>
            <p:cNvPr id="215" name="Google Shape;215;p21"/>
            <p:cNvSpPr/>
            <p:nvPr/>
          </p:nvSpPr>
          <p:spPr>
            <a:xfrm>
              <a:off x="8317077" y="3538745"/>
              <a:ext cx="116450" cy="494517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843600" y="3242988"/>
              <a:ext cx="985792" cy="257051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8317077" y="2775995"/>
              <a:ext cx="116450" cy="132595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921212" y="2947296"/>
              <a:ext cx="985792" cy="256985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85738" dist="85725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737C99-5C8B-474E-A62E-FC527FD2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56835"/>
              </p:ext>
            </p:extLst>
          </p:nvPr>
        </p:nvGraphicFramePr>
        <p:xfrm>
          <a:off x="648335" y="1050346"/>
          <a:ext cx="5118202" cy="3290826"/>
        </p:xfrm>
        <a:graphic>
          <a:graphicData uri="http://schemas.openxmlformats.org/drawingml/2006/table">
            <a:tbl>
              <a:tblPr firstRow="1" firstCol="1" bandRow="1">
                <a:tableStyleId>{239C11C5-017D-472C-9EF3-98BAED64EA50}</a:tableStyleId>
              </a:tblPr>
              <a:tblGrid>
                <a:gridCol w="2559101">
                  <a:extLst>
                    <a:ext uri="{9D8B030D-6E8A-4147-A177-3AD203B41FA5}">
                      <a16:colId xmlns:a16="http://schemas.microsoft.com/office/drawing/2014/main" val="2178224686"/>
                    </a:ext>
                  </a:extLst>
                </a:gridCol>
                <a:gridCol w="2559101">
                  <a:extLst>
                    <a:ext uri="{9D8B030D-6E8A-4147-A177-3AD203B41FA5}">
                      <a16:colId xmlns:a16="http://schemas.microsoft.com/office/drawing/2014/main" val="3865220856"/>
                    </a:ext>
                  </a:extLst>
                </a:gridCol>
              </a:tblGrid>
              <a:tr h="3290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 mas provençal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400" b="0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 Chandeleur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400" b="0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 retrousser ses manches</a:t>
                      </a:r>
                      <a:endParaRPr lang="en-FR" sz="1400" b="0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FR" sz="1300" b="0" i="0" u="none" strike="noStrike" cap="non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house typical from the south of France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holiday when we make crepes</a:t>
                      </a:r>
                      <a:endParaRPr lang="en-FR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work very hard</a:t>
                      </a:r>
                      <a:r>
                        <a:rPr lang="en-FR" sz="1200" dirty="0">
                          <a:effectLst/>
                        </a:rPr>
                        <a:t> </a:t>
                      </a:r>
                      <a:endParaRPr lang="en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350" marR="61350" marT="0" marB="0"/>
                </a:tc>
                <a:extLst>
                  <a:ext uri="{0D108BD9-81ED-4DB2-BD59-A6C34878D82A}">
                    <a16:rowId xmlns:a16="http://schemas.microsoft.com/office/drawing/2014/main" val="4243522583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259D79F3-2F67-DF4C-8C00-9A5284DE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6" y="1187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4B6F1-B768-1049-BE22-B2754CC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45" y="2187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459327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: 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653196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Qu’imagine Thelma : où </a:t>
            </a:r>
            <a:r>
              <a:rPr lang="fr-FR" sz="1400" dirty="0" err="1"/>
              <a:t>vit-elle</a:t>
            </a:r>
            <a:r>
              <a:rPr lang="fr-FR" sz="1400" dirty="0"/>
              <a:t> ? Avec qui ? Que fait-elle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Où est Louis ? Quel métier fait-il ? Avec qui </a:t>
            </a:r>
            <a:r>
              <a:rPr lang="fr-FR" sz="1400" dirty="0" err="1"/>
              <a:t>vit-il</a:t>
            </a:r>
            <a:r>
              <a:rPr lang="fr-FR" sz="1400" dirty="0"/>
              <a:t> ?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endParaRPr lang="en-FR" sz="1400"/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Expliquez le titre du roman. </a:t>
            </a:r>
            <a:endParaRPr lang="en-FR" sz="1400" dirty="0"/>
          </a:p>
          <a:p>
            <a:pPr marL="88900" indent="0">
              <a:buNone/>
            </a:pPr>
            <a:endParaRPr lang="en-FR" sz="1400" dirty="0"/>
          </a:p>
          <a:p>
            <a:pPr marL="546100" lvl="1" indent="0">
              <a:buNone/>
            </a:pP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068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08" name="Google Shape;408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09" name="Google Shape;409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16" name="Google Shape;416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19" name="Google Shape;419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1" name="Google Shape;421;p3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23" name="Google Shape;423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24" name="Google Shape;424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7" name="Google Shape;427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28" name="Google Shape;428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2" name="Google Shape;432;p3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33" name="Google Shape;433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34" name="Google Shape;434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" name="Google Shape;454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55" name="Google Shape;455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58" name="Google Shape;458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1" name="Google Shape;461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62" name="Google Shape;462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66" name="Google Shape;466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0" name="Google Shape;470;p3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3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3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74" name="Google Shape;474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75" name="Google Shape;475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" name="Google Shape;477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78" name="Google Shape;47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81" name="Google Shape;481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84" name="Google Shape;484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87" name="Google Shape;487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92" name="Google Shape;492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4" name="Google Shape;494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95" name="Google Shape;495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8" name="Google Shape;498;p3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9" name="Google Shape;499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00" name="Google Shape;500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503" name="Google Shape;503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8" name="Google Shape;508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509" name="Google Shape;509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1" name="Google Shape;511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12" name="Google Shape;512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18" name="Google Shape;518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3" name="Google Shape;523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24" name="Google Shape;524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8" name="Google Shape;528;p3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32" name="Google Shape;532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35" name="Google Shape;535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38" name="Google Shape;538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0" name="Google Shape;540;p3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41" name="Google Shape;541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42" name="Google Shape;542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4" name="Google Shape;544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45" name="Google Shape;545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51" name="Google Shape;551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3" name="Google Shape;553;p3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4" name="Google Shape;554;p3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55" name="Google Shape;555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56" name="Google Shape;556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8" name="Google Shape;558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59" name="Google Shape;559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1" name="Google Shape;561;p3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62" name="Google Shape;562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63" name="Google Shape;563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66" name="Google Shape;566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9" name="Google Shape;569;p3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3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72" name="Google Shape;572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75" name="Google Shape;575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80" name="Google Shape;580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84" name="Google Shape;584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6" name="Google Shape;586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87" name="Google Shape;587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0" name="Google Shape;590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91" name="Google Shape;591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6" name="Google Shape;596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97" name="Google Shape;597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00" name="Google Shape;600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05" name="Google Shape;605;p3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06" name="Google Shape;606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607" name="Google Shape;607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10" name="Google Shape;610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4" name="Google Shape;614;p3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15" name="Google Shape;615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16" name="Google Shape;616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9" name="Google Shape;619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20" name="Google Shape;620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3" name="Google Shape;623;p3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4" name="Google Shape;624;p3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3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6" name="Google Shape;626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27" name="Google Shape;627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0" name="Google Shape;630;p3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1" name="Google Shape;631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32" name="Google Shape;632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5" name="Google Shape;635;p3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6" name="Google Shape;636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37" name="Google Shape;637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43" name="Google Shape;643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47" name="Google Shape;647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51" name="Google Shape;651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57" name="Google Shape;657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2" name="Google Shape;662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63" name="Google Shape;663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66" name="Google Shape;666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72" name="Google Shape;672;p3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73" name="Google Shape;673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74" name="Google Shape;674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9" name="Google Shape;679;p39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680" name="Google Shape;68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82" name="Google Shape;682;p39"/>
          <p:cNvSpPr/>
          <p:nvPr/>
        </p:nvSpPr>
        <p:spPr>
          <a:xfrm>
            <a:off x="6477338" y="23422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39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684" name="Google Shape;684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9"/>
          <p:cNvSpPr/>
          <p:nvPr/>
        </p:nvSpPr>
        <p:spPr>
          <a:xfrm>
            <a:off x="7362326" y="23216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" name="Google Shape;687;p39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688" name="Google Shape;68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39"/>
          <p:cNvSpPr/>
          <p:nvPr/>
        </p:nvSpPr>
        <p:spPr>
          <a:xfrm>
            <a:off x="6765998" y="34217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  <p:sp>
        <p:nvSpPr>
          <p:cNvPr id="692" name="Google Shape;692;p39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98" name="Google Shape;698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05" name="Google Shape;705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10" name="Google Shape;710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14" name="Google Shape;714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20" name="Google Shape;720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24" name="Google Shape;724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9" name="Google Shape;729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35" name="Google Shape;735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42" name="Google Shape;742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45" name="Google Shape;745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9" name="Google Shape;749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56" name="Google Shape;756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62" name="Google Shape;762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66" name="Google Shape;766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7" name="Google Shape;767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84" name="Google Shape;784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9" name="Google Shape;789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95" name="Google Shape;795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02" name="Google Shape;802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07" name="Google Shape;807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12" name="Google Shape;812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18" name="Google Shape;81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9" name="Google Shape;829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3" name="Google Shape;83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" name="Google Shape;843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44" name="Google Shape;844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9" name="Google Shape;84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60" name="Google Shape;860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68" name="Google Shape;868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73" name="Google Shape;873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78" name="Google Shape;878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84" name="Google Shape;884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91" name="Google Shape;891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95" name="Google Shape;895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01" name="Google Shape;901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08" name="Google Shape;908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12" name="Google Shape;912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17" name="Google Shape;917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24" name="Google Shape;924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32" name="Google Shape;932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37" name="Google Shape;937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41" name="Google Shape;941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45" name="Google Shape;945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50" name="Google Shape;950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55" name="Google Shape;955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61" name="Google Shape;961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68" name="Google Shape;968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76" name="Google Shape;976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9" name="Google Shape;989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94" name="Google Shape;994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98" name="Google Shape;998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05" name="Google Shape;1005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14" name="Google Shape;1014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27" name="Google Shape;1027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40" name="Google Shape;1040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53" name="Google Shape;1053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60" name="Google Shape;1060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76" name="Google Shape;1076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82" name="Google Shape;1082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83" name="Google Shape;1083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87" name="Google Shape;1087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0" name="Google Shape;1090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91" name="Google Shape;1091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95" name="Google Shape;1095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8" name="Google Shape;1098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99" name="Google Shape;1099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08" name="Google Shape;1108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33" name="Google Shape;1133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4" name="Google Shape;113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37" name="Google Shape;113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9" name="Google Shape;1139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40" name="Google Shape;114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2" name="Google Shape;1142;p4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43" name="Google Shape;1143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64969" y="-204606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164969" y="511794"/>
            <a:ext cx="5215200" cy="952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sz="1400" dirty="0"/>
              <a:t>Qui parle ici ? Complétez le tableau du chapitre 1.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A qui parle-t-il ? Quelle impression cela fait-il ?</a:t>
            </a:r>
          </a:p>
          <a:p>
            <a:pPr marL="88900" indent="0">
              <a:buNone/>
            </a:pPr>
            <a:endParaRPr lang="en-FR" sz="1400" dirty="0"/>
          </a:p>
          <a:p>
            <a:pPr marL="88900" indent="0">
              <a:buNone/>
            </a:pPr>
            <a:r>
              <a:rPr lang="fr-FR" sz="1400" dirty="0"/>
              <a:t>Observez les phrases p. 26 : « On ne vit pas chaque heure de chaque jour comme si c’était la dernière, ce serait épuisant. On vit, c’est tout. »</a:t>
            </a:r>
            <a:endParaRPr lang="en-FR" sz="1400" dirty="0"/>
          </a:p>
          <a:p>
            <a:r>
              <a:rPr lang="fr-FR" sz="1400" dirty="0"/>
              <a:t>Qu’en pensez-vous ? A quelle devise cette pensée s’oppose-t-elle ?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Lisez le passage sur les habitudes page 27 et réfléchissez à une habitude quotidienne qui vous manquerait. </a:t>
            </a:r>
          </a:p>
          <a:p>
            <a:pPr marL="88900" indent="0">
              <a:buNone/>
            </a:pPr>
            <a:endParaRPr lang="en-FR" sz="1400" dirty="0"/>
          </a:p>
          <a:p>
            <a:r>
              <a:rPr lang="fr-FR" sz="1400" dirty="0"/>
              <a:t>Quelle est la différence entre les points de vue de Thelma et Louis sur l’accident ?</a:t>
            </a:r>
            <a:endParaRPr lang="en-FR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073111"/>
      </p:ext>
    </p:extLst>
  </p:cSld>
  <p:clrMapOvr>
    <a:masterClrMapping/>
  </p:clrMapOvr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</TotalTime>
  <Words>2991</Words>
  <Application>Microsoft Macintosh PowerPoint</Application>
  <PresentationFormat>On-screen Show (16:9)</PresentationFormat>
  <Paragraphs>989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Kulim Park</vt:lpstr>
      <vt:lpstr>Kulim Park Light</vt:lpstr>
      <vt:lpstr>Times New Roman</vt:lpstr>
      <vt:lpstr>Calibri</vt:lpstr>
      <vt:lpstr>Arial</vt:lpstr>
      <vt:lpstr>Wingdings</vt:lpstr>
      <vt:lpstr>Volumnia template</vt:lpstr>
      <vt:lpstr>La Chambre des merveilles.  Julien Sandrel</vt:lpstr>
      <vt:lpstr>Introduction</vt:lpstr>
      <vt:lpstr>1. Chapitre 1 : 10h32 </vt:lpstr>
      <vt:lpstr>Vocabulaire</vt:lpstr>
      <vt:lpstr>Questions</vt:lpstr>
      <vt:lpstr>Questions</vt:lpstr>
      <vt:lpstr> Un matin </vt:lpstr>
      <vt:lpstr>Vocabulaire</vt:lpstr>
      <vt:lpstr>Questions</vt:lpstr>
      <vt:lpstr>2. Chapitre 2 : EEG </vt:lpstr>
      <vt:lpstr>Vocabulaire</vt:lpstr>
      <vt:lpstr>Questions</vt:lpstr>
      <vt:lpstr>3. Chapitre 3 : Juste après </vt:lpstr>
      <vt:lpstr>Vocabulaire</vt:lpstr>
      <vt:lpstr>Questions</vt:lpstr>
      <vt:lpstr>4. Chapitre 4 : Ô capitaine ! Mon capitaine ! </vt:lpstr>
      <vt:lpstr>Questions</vt:lpstr>
      <vt:lpstr>5.  Chapitre 5 : Que mon cœur lâche.  </vt:lpstr>
      <vt:lpstr>Vocabulaire</vt:lpstr>
      <vt:lpstr>Questions</vt:lpstr>
      <vt:lpstr>6.  Chapitre 6 : Résiste. + Breaking news </vt:lpstr>
      <vt:lpstr>Vocabulaire</vt:lpstr>
      <vt:lpstr>Questions</vt:lpstr>
      <vt:lpstr>7.  Chapitre 7 : L’envie </vt:lpstr>
      <vt:lpstr>Vocabulaire</vt:lpstr>
      <vt:lpstr>Questions</vt:lpstr>
      <vt:lpstr>8.  Chapitre 8 : Tokyo, c’est loin.  </vt:lpstr>
      <vt:lpstr>Vocabulaire</vt:lpstr>
      <vt:lpstr>Questions</vt:lpstr>
      <vt:lpstr>9.  Chapitre 9 : Défenestrations + Mommy rocks </vt:lpstr>
      <vt:lpstr>Vocabulaire</vt:lpstr>
      <vt:lpstr>Questions</vt:lpstr>
      <vt:lpstr>10.  Chapitre 10 : Tout sur ma mère </vt:lpstr>
      <vt:lpstr>Vocabulaire</vt:lpstr>
      <vt:lpstr>Questions</vt:lpstr>
      <vt:lpstr>11.  Chapitre 11 : Ma mère en soubrette dans un karaoké + Ose </vt:lpstr>
      <vt:lpstr>Vocabulaire</vt:lpstr>
      <vt:lpstr>Vocabulaire</vt:lpstr>
      <vt:lpstr>Questions</vt:lpstr>
      <vt:lpstr>PowerPoint Presentation</vt:lpstr>
      <vt:lpstr>Questions : Ose</vt:lpstr>
      <vt:lpstr>Questions : Ose</vt:lpstr>
      <vt:lpstr>12.  Chapitre 12 : Charlotte forever  </vt:lpstr>
      <vt:lpstr>Vocabulaire</vt:lpstr>
      <vt:lpstr>Questions : </vt:lpstr>
      <vt:lpstr>13.  Chapitre 13 : Un vieux bar crade  </vt:lpstr>
      <vt:lpstr>Vocabulaire</vt:lpstr>
      <vt:lpstr>Questions : </vt:lpstr>
      <vt:lpstr>14.  Chapitre 14 : Et un, et deux …  </vt:lpstr>
      <vt:lpstr>Vocabulaire</vt:lpstr>
      <vt:lpstr>Questions : </vt:lpstr>
      <vt:lpstr>15.  Chapitre 15 : Edgar  </vt:lpstr>
      <vt:lpstr>Vocabulaire</vt:lpstr>
      <vt:lpstr>Vocabulaire</vt:lpstr>
      <vt:lpstr>Questions : </vt:lpstr>
      <vt:lpstr>Questions : </vt:lpstr>
      <vt:lpstr>16.  Chapitre 16 : Dora  </vt:lpstr>
      <vt:lpstr>Vocabulaire</vt:lpstr>
      <vt:lpstr>Questions : </vt:lpstr>
      <vt:lpstr>17.  Chapitre 17 : In vino veritas  </vt:lpstr>
      <vt:lpstr>Vocabulaire</vt:lpstr>
      <vt:lpstr>Questions : </vt:lpstr>
      <vt:lpstr>18.  Chapitre 18 : Colore  </vt:lpstr>
      <vt:lpstr>Vocabulaire</vt:lpstr>
      <vt:lpstr>Vocabulaire</vt:lpstr>
      <vt:lpstr>Questions : </vt:lpstr>
      <vt:lpstr>19.  Chapitre 19 : Team spirit + ça fait mal et ça fait rien   </vt:lpstr>
      <vt:lpstr>Vocabulaire</vt:lpstr>
      <vt:lpstr>Vocabulaire</vt:lpstr>
      <vt:lpstr>Questions : </vt:lpstr>
      <vt:lpstr>Questions : ça fait mal et ça fait rien </vt:lpstr>
      <vt:lpstr>20.  Chapitre 20 : Son héritage  </vt:lpstr>
      <vt:lpstr>Vocabulaire</vt:lpstr>
      <vt:lpstr>Questions : </vt:lpstr>
      <vt:lpstr>21.  Chapitres 21 et 22 : Voir et Rappels  </vt:lpstr>
      <vt:lpstr>Vocabulaire</vt:lpstr>
      <vt:lpstr>Questions : </vt:lpstr>
      <vt:lpstr>PowerPoint Presentation</vt:lpstr>
      <vt:lpstr>22.  Chapitres 23, 24, 25.   </vt:lpstr>
      <vt:lpstr>Vocabulaire</vt:lpstr>
      <vt:lpstr>Questions : </vt:lpstr>
      <vt:lpstr>23. Lettre de Thelma.  </vt:lpstr>
      <vt:lpstr>Vocabulaire</vt:lpstr>
      <vt:lpstr>Questions : </vt:lpstr>
      <vt:lpstr>PowerPoint Presentation</vt:lpstr>
      <vt:lpstr>PowerPoint Presentation</vt:lpstr>
      <vt:lpstr>Diagrams and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Chambre des merveilles.  Julien Sandrel</dc:title>
  <cp:lastModifiedBy>Camille Lebienvenu</cp:lastModifiedBy>
  <cp:revision>43</cp:revision>
  <dcterms:modified xsi:type="dcterms:W3CDTF">2020-07-07T12:43:29Z</dcterms:modified>
</cp:coreProperties>
</file>